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5" r:id="rId3"/>
    <p:sldId id="263" r:id="rId4"/>
    <p:sldId id="262" r:id="rId5"/>
    <p:sldId id="264" r:id="rId6"/>
    <p:sldId id="259" r:id="rId7"/>
    <p:sldId id="267" r:id="rId8"/>
    <p:sldId id="268" r:id="rId9"/>
    <p:sldId id="269" r:id="rId10"/>
    <p:sldId id="261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0" r:id="rId1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 err="1"/>
            <a:t>Botnet</a:t>
          </a:r>
          <a:r>
            <a:rPr lang="es-ES" noProof="0" dirty="0"/>
            <a:t> MIRAI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Ataques a Jeep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 err="1"/>
            <a:t>Owlet</a:t>
          </a:r>
          <a:r>
            <a:rPr lang="es-ES" noProof="0" dirty="0"/>
            <a:t> </a:t>
          </a:r>
          <a:r>
            <a:rPr lang="es-ES" noProof="0" dirty="0" err="1"/>
            <a:t>Sock</a:t>
          </a:r>
          <a:endParaRPr lang="es-ES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 err="1"/>
            <a:t>Botnet</a:t>
          </a:r>
          <a:r>
            <a:rPr lang="es-ES" sz="3500" kern="1200" noProof="0" dirty="0"/>
            <a:t> MIRAI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/>
            <a:t>Ataques a Jeep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 err="1"/>
            <a:t>Owlet</a:t>
          </a:r>
          <a:r>
            <a:rPr lang="es-ES" sz="3500" kern="1200" noProof="0" dirty="0"/>
            <a:t> </a:t>
          </a:r>
          <a:r>
            <a:rPr lang="es-ES" sz="3500" kern="1200" noProof="0" dirty="0" err="1"/>
            <a:t>Sock</a:t>
          </a:r>
          <a:endParaRPr lang="es-ES" sz="3500" kern="1200" noProof="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07/08/2022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71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375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302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55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812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7630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306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7712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74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663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85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85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39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51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9C0D2-15DE-4FAC-845B-C48979FFAEB9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9F163-DD03-4353-882E-CE0F9A80F1C3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D2FF54C-EA2F-453C-857C-5C9ADB86CB43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70FF6-52DC-429F-9C56-6A1BF295232E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E27922-51B6-4B96-9C28-2CD2060AE75A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CF5D1-1C98-40FD-9D65-EED7644802B9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6C746-EB55-4634-AD93-A9FF2473885C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51F13-F75A-440F-BED7-E2004746A95F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A2E7D-666A-420B-9042-959E1D47E21D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F12F-0E67-4CAB-8DFD-26DCD4A99D59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9DA8C-1A59-4B91-B9EA-509377CD0E23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DF7BF2-42BB-439B-88AA-F60334FF1291}" type="datetime1">
              <a:rPr lang="es-ES" noProof="0" smtClean="0"/>
              <a:t>07/08/2022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ghtcipher2022.herokuapp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hyperlink" Target="https://github.com/joscarboz/lightCiph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961693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4800" dirty="0">
                <a:solidFill>
                  <a:schemeClr val="bg1"/>
                </a:solidFill>
              </a:rPr>
              <a:t>CRIPTOGRAFÍA LIGERA APLICADA A IOT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813475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7CEBFF"/>
                </a:solidFill>
              </a:rPr>
              <a:t>José LUIS CARO BOZZINO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á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STATE OF THE ART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F14518-58EE-6616-B18D-DFEE1B00BFC3}"/>
              </a:ext>
            </a:extLst>
          </p:cNvPr>
          <p:cNvSpPr txBox="1"/>
          <p:nvPr/>
        </p:nvSpPr>
        <p:spPr>
          <a:xfrm>
            <a:off x="519048" y="3697355"/>
            <a:ext cx="2481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CIFRADO EN BLOQUE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F8A7DF-3D97-AAC7-1F4D-B21DA4A1E334}"/>
              </a:ext>
            </a:extLst>
          </p:cNvPr>
          <p:cNvSpPr txBox="1"/>
          <p:nvPr/>
        </p:nvSpPr>
        <p:spPr>
          <a:xfrm>
            <a:off x="3111580" y="3823810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FUNCIONES HASH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907F06F-7818-969F-2BAD-810F8C2355C9}"/>
              </a:ext>
            </a:extLst>
          </p:cNvPr>
          <p:cNvSpPr txBox="1"/>
          <p:nvPr/>
        </p:nvSpPr>
        <p:spPr>
          <a:xfrm>
            <a:off x="6104270" y="3817398"/>
            <a:ext cx="290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CIFRADO EN FLUJO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3745F6-1375-60F2-5C93-5B0E3BD5253D}"/>
              </a:ext>
            </a:extLst>
          </p:cNvPr>
          <p:cNvSpPr txBox="1"/>
          <p:nvPr/>
        </p:nvSpPr>
        <p:spPr>
          <a:xfrm>
            <a:off x="10313854" y="3806081"/>
            <a:ext cx="8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MAC</a:t>
            </a:r>
            <a:endParaRPr lang="es-ES" dirty="0"/>
          </a:p>
        </p:txBody>
      </p:sp>
      <p:pic>
        <p:nvPicPr>
          <p:cNvPr id="1026" name="Picture 2" descr="What is a block cipher?">
            <a:extLst>
              <a:ext uri="{FF2B5EF4-FFF2-40B4-BE49-F238E27FC236}">
                <a16:creationId xmlns:a16="http://schemas.microsoft.com/office/drawing/2014/main" id="{FB13BA49-C35C-F9DA-9CD0-57DA1E15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1" y="848951"/>
            <a:ext cx="2657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5BDDA67-489C-2B21-4DE3-174B3D36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509" y="1172086"/>
            <a:ext cx="2529217" cy="17824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60AC34B-E841-791F-6224-3855E8B65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509" y="1172086"/>
            <a:ext cx="3070326" cy="2027176"/>
          </a:xfrm>
          <a:prstGeom prst="rect">
            <a:avLst/>
          </a:prstGeom>
        </p:spPr>
      </p:pic>
      <p:pic>
        <p:nvPicPr>
          <p:cNvPr id="1028" name="Picture 4" descr="Message Authentication Code | COMP38411">
            <a:extLst>
              <a:ext uri="{FF2B5EF4-FFF2-40B4-BE49-F238E27FC236}">
                <a16:creationId xmlns:a16="http://schemas.microsoft.com/office/drawing/2014/main" id="{5412A7BB-6118-C629-7D7F-C2474658D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34" y="1172085"/>
            <a:ext cx="3181165" cy="193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CIFRADO EN BLOQUE </a:t>
            </a:r>
          </a:p>
        </p:txBody>
      </p:sp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2633D364-DB66-827F-29D7-AC5F3E0D7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82" y="2050305"/>
            <a:ext cx="2350770" cy="445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6676007" y="2192785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/>
              <a:t>SPECK</a:t>
            </a:r>
            <a:endParaRPr lang="es-ES" b="1" i="1" u="sng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A0038D-463C-714C-D0B2-8A0316D77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93" y="3116756"/>
            <a:ext cx="65151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1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FUNCIONES HASH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7537141" y="2201663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/>
              <a:t>PHOTON</a:t>
            </a:r>
            <a:endParaRPr lang="es-ES" b="1" i="1" u="sng" dirty="0"/>
          </a:p>
        </p:txBody>
      </p:sp>
      <p:pic>
        <p:nvPicPr>
          <p:cNvPr id="6" name="Imagen 5" descr="Tabla&#10;&#10;Descripción generada automáticamente con confianza media">
            <a:extLst>
              <a:ext uri="{FF2B5EF4-FFF2-40B4-BE49-F238E27FC236}">
                <a16:creationId xmlns:a16="http://schemas.microsoft.com/office/drawing/2014/main" id="{A85FD604-E993-D51B-3C60-2DFB12A8A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5" y="3685860"/>
            <a:ext cx="5543833" cy="1492871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Respuesta a </a:t>
            </a:r>
            <a:r>
              <a:rPr lang="en-US" dirty="0" err="1"/>
              <a:t>necesidad</a:t>
            </a:r>
            <a:r>
              <a:rPr lang="en-US" dirty="0"/>
              <a:t> de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funciones</a:t>
            </a:r>
            <a:r>
              <a:rPr lang="en-US" dirty="0"/>
              <a:t> hash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etiquetas</a:t>
            </a:r>
            <a:r>
              <a:rPr lang="en-US" dirty="0"/>
              <a:t> RFID</a:t>
            </a:r>
          </a:p>
          <a:p>
            <a:r>
              <a:rPr lang="en-US" dirty="0" err="1"/>
              <a:t>Permutaciones</a:t>
            </a:r>
            <a:r>
              <a:rPr lang="en-US" dirty="0"/>
              <a:t> </a:t>
            </a:r>
            <a:r>
              <a:rPr lang="en-US" dirty="0" err="1"/>
              <a:t>inspiradas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AES</a:t>
            </a:r>
          </a:p>
          <a:p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“Sponge functions”</a:t>
            </a:r>
          </a:p>
        </p:txBody>
      </p:sp>
    </p:spTree>
    <p:extLst>
      <p:ext uri="{BB962C8B-B14F-4D97-AF65-F5344CB8AC3E}">
        <p14:creationId xmlns:p14="http://schemas.microsoft.com/office/powerpoint/2010/main" val="130030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CIFRADO EN FLUJO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7370496" y="2325471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/>
              <a:t>TRIVIUM</a:t>
            </a:r>
            <a:endParaRPr lang="es-ES" b="1" i="1" u="sng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Diseñado por </a:t>
            </a:r>
            <a:r>
              <a:rPr lang="es-ES" dirty="0" err="1"/>
              <a:t>Christophe</a:t>
            </a:r>
            <a:r>
              <a:rPr lang="es-ES" dirty="0"/>
              <a:t> De </a:t>
            </a:r>
            <a:r>
              <a:rPr lang="es-ES" dirty="0" err="1"/>
              <a:t>Cannière</a:t>
            </a:r>
            <a:r>
              <a:rPr lang="es-ES" dirty="0"/>
              <a:t> y Bart </a:t>
            </a:r>
            <a:r>
              <a:rPr lang="es-ES" dirty="0" err="1"/>
              <a:t>Preneel</a:t>
            </a:r>
            <a:endParaRPr lang="es-ES" dirty="0"/>
          </a:p>
          <a:p>
            <a:r>
              <a:rPr lang="es-ES" dirty="0" err="1"/>
              <a:t>Estao</a:t>
            </a:r>
            <a:r>
              <a:rPr lang="es-ES" dirty="0"/>
              <a:t> interno de 288 bits que consiste en 3 registros de desplazamiento de longitud variable</a:t>
            </a:r>
            <a:endParaRPr lang="en-US" dirty="0"/>
          </a:p>
        </p:txBody>
      </p:sp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447E422-5DA2-3B81-ADD0-B000CC59EA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00" y="2325471"/>
            <a:ext cx="3257550" cy="343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4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MAC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7537141" y="2201663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 err="1"/>
              <a:t>LightMAC</a:t>
            </a:r>
            <a:endParaRPr lang="es-ES" b="1" i="1" u="sng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 </a:t>
            </a:r>
            <a:r>
              <a:rPr lang="en-US" dirty="0" err="1"/>
              <a:t>una</a:t>
            </a:r>
            <a:r>
              <a:rPr lang="en-US" dirty="0"/>
              <a:t> CBC-MAC (Cipher block chaining MAC)</a:t>
            </a:r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cifrar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SPECK o PRESENT</a:t>
            </a:r>
          </a:p>
        </p:txBody>
      </p:sp>
      <p:pic>
        <p:nvPicPr>
          <p:cNvPr id="8" name="Imagen 7" descr="\begin{array}{l}  \\\hline   \textbf{Algorithm 1: }\text{LightMAC} _{K_1,K_2}(M)  \\\hline  \quad\textbf{Input: } K_1, K_2\in \{0, 1\}^k,\: M\in \{0,1\}^{\leq 2^s(n-s)}\\  \quad\textbf{Output: } T\in\{0, 1\}^t\\  \textbf{\scriptsize{1}}\;\; V\leftarrow 0^n\in\{0, 1\}^n\\  \textbf{\scriptsize{2}}\;\; M[1]M[2]\cdots M[\ell]\xleftarrow{n-s}M\\  \textbf{\scriptsize{3}}\;\; \textbf{for } i = 1\textbf{ to } \ell - 1\textbf{ do}\\  \textbf{\scriptsize{4}}\;\; \mid V\leftarrow V\oplus E_{K_1}(i_s M[i])\\  \textbf{\scriptsize{5}}\;\; \textbf{end}\\  \textbf{\scriptsize{6}}\;\; V\leftarrow V\oplus (M[\ell]10^\ast)\\  \textbf{\scriptsize{7}}\;\; T\leftarrow \lfloor E_{K_2}(V)\rfloor_t\\  \textbf{\scriptsize{8}}\;\; \textbf{return } T    \\\hline  \end{array}">
            <a:extLst>
              <a:ext uri="{FF2B5EF4-FFF2-40B4-BE49-F238E27FC236}">
                <a16:creationId xmlns:a16="http://schemas.microsoft.com/office/drawing/2014/main" id="{812A441B-3711-2AD5-FF5C-805F05670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29" y="2981011"/>
            <a:ext cx="3976734" cy="2605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84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Aplicación</a:t>
            </a:r>
            <a:r>
              <a:rPr lang="en-US" dirty="0"/>
              <a:t> web </a:t>
            </a:r>
            <a:r>
              <a:rPr lang="en-US" dirty="0" err="1"/>
              <a:t>desarrollada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Java para </a:t>
            </a:r>
            <a:r>
              <a:rPr lang="en-US" dirty="0" err="1"/>
              <a:t>este</a:t>
            </a:r>
            <a:r>
              <a:rPr lang="en-US" dirty="0"/>
              <a:t> TFM</a:t>
            </a:r>
          </a:p>
          <a:p>
            <a:r>
              <a:rPr lang="en-US" dirty="0" err="1"/>
              <a:t>Cifrado</a:t>
            </a:r>
            <a:r>
              <a:rPr lang="en-US" dirty="0"/>
              <a:t>/</a:t>
            </a:r>
            <a:r>
              <a:rPr lang="en-US" dirty="0" err="1"/>
              <a:t>Descifrado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SPECK y SIMON</a:t>
            </a:r>
          </a:p>
          <a:p>
            <a:r>
              <a:rPr lang="en-US" dirty="0" err="1"/>
              <a:t>Devuelve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cifrado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Base64</a:t>
            </a:r>
          </a:p>
          <a:p>
            <a:r>
              <a:rPr lang="es-E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http://lightcipher2022.herokuapp.com/</a:t>
            </a:r>
            <a:endParaRPr lang="en-US" sz="18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https://github.com/joscarboz/lightCipher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Imagen 5" descr="Escala de tiempo&#10;&#10;Descripción generada automáticamente con confianza baja">
            <a:extLst>
              <a:ext uri="{FF2B5EF4-FFF2-40B4-BE49-F238E27FC236}">
                <a16:creationId xmlns:a16="http://schemas.microsoft.com/office/drawing/2014/main" id="{7E0C25FD-B72C-6979-3900-44D87DC69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54" y="2601564"/>
            <a:ext cx="5553710" cy="26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 - CIFRADO</a:t>
            </a: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D488B5B7-148B-7321-2F3B-F072A8F48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932676"/>
            <a:ext cx="5400040" cy="24663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77C4F9-5195-1C7C-DD1F-1175DA0D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32676"/>
            <a:ext cx="5401524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1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 - DESCIFRADO</a:t>
            </a: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9F11E6B1-D067-6968-2BF0-004D8247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61" y="2932675"/>
            <a:ext cx="5400040" cy="2530059"/>
          </a:xfrm>
          <a:prstGeom prst="rect">
            <a:avLst/>
          </a:prstGeom>
        </p:spPr>
      </p:pic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D815255-36F7-87E6-DE87-73DA7AC2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769" y="2932675"/>
            <a:ext cx="5400040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9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163" y="4961693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4800" dirty="0">
                <a:solidFill>
                  <a:schemeClr val="bg1"/>
                </a:solidFill>
              </a:rPr>
              <a:t>IOT :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114456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INTERNET OF THINGS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BA9485C-60C5-DC6F-1587-67574E84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s-ES" dirty="0"/>
              <a:t>Término acuñado por Kevin Ashton en 1999</a:t>
            </a:r>
          </a:p>
          <a:p>
            <a:r>
              <a:rPr lang="es-ES" dirty="0"/>
              <a:t>Definía un sistema de tarjetas RFID para localizar productos durante fabricación, venta y distribución</a:t>
            </a:r>
          </a:p>
          <a:p>
            <a:r>
              <a:rPr lang="es-ES" dirty="0"/>
              <a:t>Se refiere a una red de dispositivos interconectados, con un UID y que pueden interactuar entre sí sin intervención humana.</a:t>
            </a:r>
          </a:p>
        </p:txBody>
      </p:sp>
      <p:pic>
        <p:nvPicPr>
          <p:cNvPr id="1026" name="Picture 2" descr="Cómo Kevin Ashton nombró El Internet de las Cosas | Avast">
            <a:extLst>
              <a:ext uri="{FF2B5EF4-FFF2-40B4-BE49-F238E27FC236}">
                <a16:creationId xmlns:a16="http://schemas.microsoft.com/office/drawing/2014/main" id="{93731328-59C7-3478-469C-BB5D9416B7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1" b="2"/>
          <a:stretch/>
        </p:blipFill>
        <p:spPr bwMode="auto">
          <a:xfrm>
            <a:off x="6188417" y="2228003"/>
            <a:ext cx="5422392" cy="36330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C963B2E-36F6-98D6-AF72-B263063DBED0}"/>
              </a:ext>
            </a:extLst>
          </p:cNvPr>
          <p:cNvSpPr txBox="1"/>
          <p:nvPr/>
        </p:nvSpPr>
        <p:spPr>
          <a:xfrm>
            <a:off x="6096000" y="5861050"/>
            <a:ext cx="470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Kevin Ashton</a:t>
            </a:r>
          </a:p>
        </p:txBody>
      </p:sp>
    </p:spTree>
    <p:extLst>
      <p:ext uri="{BB962C8B-B14F-4D97-AF65-F5344CB8AC3E}">
        <p14:creationId xmlns:p14="http://schemas.microsoft.com/office/powerpoint/2010/main" val="250933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Crecimiento de dispositivos </a:t>
            </a:r>
            <a:r>
              <a:rPr lang="es-ES" dirty="0" err="1"/>
              <a:t>iot</a:t>
            </a:r>
            <a:endParaRPr lang="es-ES" dirty="0"/>
          </a:p>
        </p:txBody>
      </p:sp>
      <p:pic>
        <p:nvPicPr>
          <p:cNvPr id="7" name="Imagen 6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A2D461E6-34B7-A8A3-5049-6C6CEB1AD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4" y="2571844"/>
            <a:ext cx="5737027" cy="30122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BA9485C-60C5-DC6F-1587-67574E84E2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14.000.000.000 dispositivos actualmente</a:t>
            </a:r>
          </a:p>
          <a:p>
            <a:r>
              <a:rPr lang="es-ES" dirty="0"/>
              <a:t>27.000.000.000 esperados para 2025</a:t>
            </a:r>
          </a:p>
        </p:txBody>
      </p:sp>
    </p:spTree>
    <p:extLst>
      <p:ext uri="{BB962C8B-B14F-4D97-AF65-F5344CB8AC3E}">
        <p14:creationId xmlns:p14="http://schemas.microsoft.com/office/powerpoint/2010/main" val="123673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Top 10 debilidades para </a:t>
            </a:r>
            <a:r>
              <a:rPr lang="es-ES" dirty="0" err="1"/>
              <a:t>iot</a:t>
            </a:r>
            <a:r>
              <a:rPr lang="es-ES" dirty="0"/>
              <a:t> según </a:t>
            </a:r>
            <a:r>
              <a:rPr lang="es-ES" dirty="0" err="1"/>
              <a:t>owasp</a:t>
            </a:r>
            <a:endParaRPr lang="es-ES" dirty="0"/>
          </a:p>
        </p:txBody>
      </p:sp>
      <p:pic>
        <p:nvPicPr>
          <p:cNvPr id="8" name="Imagen 7" descr="Diagrama, Escala de tiempo&#10;&#10;Descripción generada automáticamente">
            <a:extLst>
              <a:ext uri="{FF2B5EF4-FFF2-40B4-BE49-F238E27FC236}">
                <a16:creationId xmlns:a16="http://schemas.microsoft.com/office/drawing/2014/main" id="{800F11AB-A63C-C3D7-CE03-2C58ADA567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6" b="6567"/>
          <a:stretch/>
        </p:blipFill>
        <p:spPr bwMode="auto"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25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Marcador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INCIDENTES DESTACADOS</a:t>
            </a:r>
          </a:p>
        </p:txBody>
      </p:sp>
      <p:graphicFrame>
        <p:nvGraphicFramePr>
          <p:cNvPr id="6" name="Marcador de conteni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91066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 err="1"/>
              <a:t>Botnet</a:t>
            </a:r>
            <a:r>
              <a:rPr lang="es-ES" dirty="0"/>
              <a:t> </a:t>
            </a:r>
            <a:r>
              <a:rPr lang="es-ES" dirty="0" err="1"/>
              <a:t>mirai</a:t>
            </a:r>
            <a:endParaRPr lang="es-ES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E09384AA-1E97-0996-A5BC-B09232DF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193" y="2519479"/>
            <a:ext cx="5422390" cy="30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7B6A71D-6B60-58C2-8567-1292D4DE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en-US" dirty="0"/>
              <a:t>Malware que </a:t>
            </a:r>
            <a:r>
              <a:rPr lang="en-US" dirty="0" err="1"/>
              <a:t>busca</a:t>
            </a:r>
            <a:r>
              <a:rPr lang="en-US" dirty="0"/>
              <a:t> Ips </a:t>
            </a:r>
            <a:r>
              <a:rPr lang="en-US" dirty="0" err="1"/>
              <a:t>vulnerables</a:t>
            </a:r>
            <a:r>
              <a:rPr lang="en-US" dirty="0"/>
              <a:t> a </a:t>
            </a:r>
            <a:r>
              <a:rPr lang="en-US" dirty="0" err="1"/>
              <a:t>fuerza</a:t>
            </a:r>
            <a:r>
              <a:rPr lang="en-US" dirty="0"/>
              <a:t> </a:t>
            </a:r>
            <a:r>
              <a:rPr lang="en-US" dirty="0" err="1"/>
              <a:t>bruta</a:t>
            </a:r>
            <a:endParaRPr lang="en-US" dirty="0"/>
          </a:p>
          <a:p>
            <a:r>
              <a:rPr lang="en-US" dirty="0" err="1"/>
              <a:t>Ataca</a:t>
            </a:r>
            <a:r>
              <a:rPr lang="en-US" dirty="0"/>
              <a:t> </a:t>
            </a:r>
            <a:r>
              <a:rPr lang="en-US" dirty="0" err="1"/>
              <a:t>sobretodo</a:t>
            </a:r>
            <a:r>
              <a:rPr lang="en-US" dirty="0"/>
              <a:t> a </a:t>
            </a:r>
            <a:r>
              <a:rPr lang="en-US" dirty="0" err="1"/>
              <a:t>dispositivos</a:t>
            </a:r>
            <a:r>
              <a:rPr lang="en-US" dirty="0"/>
              <a:t> IoT</a:t>
            </a:r>
          </a:p>
          <a:p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</a:t>
            </a:r>
            <a:r>
              <a:rPr lang="en-US" dirty="0" err="1"/>
              <a:t>latente</a:t>
            </a:r>
            <a:r>
              <a:rPr lang="en-US" dirty="0"/>
              <a:t> y se </a:t>
            </a:r>
            <a:r>
              <a:rPr lang="en-US" dirty="0" err="1"/>
              <a:t>utiliza</a:t>
            </a:r>
            <a:r>
              <a:rPr lang="en-US" dirty="0"/>
              <a:t> para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ataques</a:t>
            </a:r>
            <a:r>
              <a:rPr lang="en-US" dirty="0"/>
              <a:t> DDoS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infectados</a:t>
            </a:r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afecta</a:t>
            </a:r>
            <a:r>
              <a:rPr lang="en-US" dirty="0"/>
              <a:t> a IANA, </a:t>
            </a:r>
            <a:r>
              <a:rPr lang="en-US" dirty="0" err="1"/>
              <a:t>Servicio</a:t>
            </a:r>
            <a:r>
              <a:rPr lang="en-US" dirty="0"/>
              <a:t> Postal de EEUU…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68E9440-6A1A-8E7A-45C1-AF36DE75E64B}"/>
              </a:ext>
            </a:extLst>
          </p:cNvPr>
          <p:cNvSpPr txBox="1"/>
          <p:nvPr/>
        </p:nvSpPr>
        <p:spPr>
          <a:xfrm>
            <a:off x="581191" y="5569573"/>
            <a:ext cx="470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Esquema de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Botnet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MIRAI</a:t>
            </a:r>
          </a:p>
        </p:txBody>
      </p:sp>
    </p:spTree>
    <p:extLst>
      <p:ext uri="{BB962C8B-B14F-4D97-AF65-F5344CB8AC3E}">
        <p14:creationId xmlns:p14="http://schemas.microsoft.com/office/powerpoint/2010/main" val="399803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ATAQUE A VEHÍCULOS JEEP</a:t>
            </a:r>
          </a:p>
        </p:txBody>
      </p:sp>
      <p:pic>
        <p:nvPicPr>
          <p:cNvPr id="5" name="Imagen 4" descr="Pantalla de computadora con imágen de hombre&#10;&#10;Descripción generada automáticamente con confianza media">
            <a:extLst>
              <a:ext uri="{FF2B5EF4-FFF2-40B4-BE49-F238E27FC236}">
                <a16:creationId xmlns:a16="http://schemas.microsoft.com/office/drawing/2014/main" id="{99AD8099-9DBD-DDE9-59F8-E7373E750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193" y="2350030"/>
            <a:ext cx="5422390" cy="3388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7B6A71D-6B60-58C2-8567-1292D4DE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en-US" dirty="0" err="1"/>
              <a:t>Ataque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conocer</a:t>
            </a:r>
            <a:r>
              <a:rPr lang="en-US" dirty="0"/>
              <a:t> </a:t>
            </a:r>
            <a:r>
              <a:rPr lang="en-US" dirty="0" err="1"/>
              <a:t>año</a:t>
            </a:r>
            <a:r>
              <a:rPr lang="en-US" dirty="0"/>
              <a:t> de </a:t>
            </a:r>
            <a:r>
              <a:rPr lang="en-US" dirty="0" err="1"/>
              <a:t>fabricación</a:t>
            </a:r>
            <a:r>
              <a:rPr lang="en-US" dirty="0"/>
              <a:t> del </a:t>
            </a:r>
            <a:r>
              <a:rPr lang="en-US" dirty="0" err="1"/>
              <a:t>vehículo</a:t>
            </a:r>
            <a:r>
              <a:rPr lang="en-US" dirty="0"/>
              <a:t> y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fuerza</a:t>
            </a:r>
            <a:r>
              <a:rPr lang="en-US" dirty="0"/>
              <a:t> </a:t>
            </a:r>
            <a:r>
              <a:rPr lang="en-US" dirty="0" err="1"/>
              <a:t>bruta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mes</a:t>
            </a:r>
            <a:r>
              <a:rPr lang="en-US" dirty="0"/>
              <a:t>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segundos</a:t>
            </a:r>
            <a:r>
              <a:rPr lang="en-US" dirty="0"/>
              <a:t> que </a:t>
            </a:r>
            <a:r>
              <a:rPr lang="en-US" dirty="0" err="1"/>
              <a:t>tardó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iniciarse</a:t>
            </a:r>
            <a:r>
              <a:rPr lang="en-US" dirty="0"/>
              <a:t> la </a:t>
            </a:r>
            <a:r>
              <a:rPr lang="en-US" dirty="0" err="1"/>
              <a:t>centralita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ataque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propagar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reproductor</a:t>
            </a:r>
            <a:r>
              <a:rPr lang="en-US" dirty="0"/>
              <a:t> multimedia</a:t>
            </a:r>
          </a:p>
          <a:p>
            <a:r>
              <a:rPr lang="en-US" dirty="0"/>
              <a:t>Con un payload </a:t>
            </a:r>
            <a:r>
              <a:rPr lang="en-US" dirty="0" err="1"/>
              <a:t>camuflado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actualización</a:t>
            </a:r>
            <a:r>
              <a:rPr lang="en-US" dirty="0"/>
              <a:t> se </a:t>
            </a:r>
            <a:r>
              <a:rPr lang="en-US" dirty="0" err="1"/>
              <a:t>pudo</a:t>
            </a:r>
            <a:r>
              <a:rPr lang="en-US" dirty="0"/>
              <a:t>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frenos</a:t>
            </a:r>
            <a:r>
              <a:rPr lang="en-US" dirty="0"/>
              <a:t>, </a:t>
            </a:r>
            <a:r>
              <a:rPr lang="en-US" dirty="0" err="1"/>
              <a:t>dirección</a:t>
            </a:r>
            <a:r>
              <a:rPr lang="en-US" dirty="0"/>
              <a:t>, etc.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B22D79-7273-608A-51E8-5AEF0640ED2C}"/>
              </a:ext>
            </a:extLst>
          </p:cNvPr>
          <p:cNvSpPr txBox="1"/>
          <p:nvPr/>
        </p:nvSpPr>
        <p:spPr>
          <a:xfrm>
            <a:off x="581191" y="5759010"/>
            <a:ext cx="470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C. Miller y C.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Valasek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explicando el ataque en Black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Hat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USA</a:t>
            </a:r>
          </a:p>
        </p:txBody>
      </p:sp>
    </p:spTree>
    <p:extLst>
      <p:ext uri="{BB962C8B-B14F-4D97-AF65-F5344CB8AC3E}">
        <p14:creationId xmlns:p14="http://schemas.microsoft.com/office/powerpoint/2010/main" val="282222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ATAQUE A MONITORES CARDIACOS OWLET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7B6A71D-6B60-58C2-8567-1292D4DE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en-US" dirty="0" err="1"/>
              <a:t>Vulnerabilidad</a:t>
            </a:r>
            <a:r>
              <a:rPr lang="en-US" dirty="0"/>
              <a:t> </a:t>
            </a:r>
            <a:r>
              <a:rPr lang="en-US" dirty="0" err="1"/>
              <a:t>descubierta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2016</a:t>
            </a:r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desconectar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monitor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HTTP </a:t>
            </a:r>
            <a:r>
              <a:rPr lang="en-US" dirty="0" err="1"/>
              <a:t>inutilizándolo</a:t>
            </a:r>
            <a:r>
              <a:rPr lang="en-US" dirty="0"/>
              <a:t>.</a:t>
            </a:r>
          </a:p>
          <a:p>
            <a:r>
              <a:rPr lang="en-US" dirty="0"/>
              <a:t>El monitor </a:t>
            </a:r>
            <a:r>
              <a:rPr lang="en-US" dirty="0" err="1"/>
              <a:t>tenía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Puerto 80 </a:t>
            </a:r>
            <a:r>
              <a:rPr lang="en-US" dirty="0" err="1"/>
              <a:t>abierto</a:t>
            </a:r>
            <a:r>
              <a:rPr lang="en-US" dirty="0"/>
              <a:t> y </a:t>
            </a:r>
            <a:r>
              <a:rPr lang="en-US" dirty="0" err="1"/>
              <a:t>permitía</a:t>
            </a:r>
            <a:r>
              <a:rPr lang="en-US" dirty="0"/>
              <a:t> </a:t>
            </a:r>
            <a:r>
              <a:rPr lang="en-US" dirty="0" err="1"/>
              <a:t>conectarse</a:t>
            </a:r>
            <a:r>
              <a:rPr lang="en-US" dirty="0"/>
              <a:t> a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fácilmente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B22D79-7273-608A-51E8-5AEF0640ED2C}"/>
              </a:ext>
            </a:extLst>
          </p:cNvPr>
          <p:cNvSpPr txBox="1"/>
          <p:nvPr/>
        </p:nvSpPr>
        <p:spPr>
          <a:xfrm>
            <a:off x="966261" y="5759010"/>
            <a:ext cx="374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Último modelo de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Owlet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Sock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4F61B6-BD41-17D7-0FBB-38908ED6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61" y="2015742"/>
            <a:ext cx="3743268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446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730493DC-5911-4636-A693-50D9F311C5D4}" vid="{C48B9032-91E5-4062-92EA-18F233085F2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TotalTime>109</TotalTime>
  <Words>403</Words>
  <Application>Microsoft Office PowerPoint</Application>
  <PresentationFormat>Panorámica</PresentationFormat>
  <Paragraphs>79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Gill Sans MT</vt:lpstr>
      <vt:lpstr>Times New Roman</vt:lpstr>
      <vt:lpstr>Wingdings 2</vt:lpstr>
      <vt:lpstr>Dividendo</vt:lpstr>
      <vt:lpstr>CRIPTOGRAFÍA LIGERA APLICADA A IOT</vt:lpstr>
      <vt:lpstr>IOT : INTERNET OF THINGS</vt:lpstr>
      <vt:lpstr>INTERNET OF THINGS</vt:lpstr>
      <vt:lpstr>Crecimiento de dispositivos iot</vt:lpstr>
      <vt:lpstr>Top 10 debilidades para iot según owasp</vt:lpstr>
      <vt:lpstr>INCIDENTES DESTACADOS</vt:lpstr>
      <vt:lpstr>Botnet mirai</vt:lpstr>
      <vt:lpstr>ATAQUE A VEHÍCULOS JEEP</vt:lpstr>
      <vt:lpstr>ATAQUE A MONITORES CARDIACOS OWLET</vt:lpstr>
      <vt:lpstr>STATE OF THE ART</vt:lpstr>
      <vt:lpstr>STATE OF ART : CIFRADO EN BLOQUE </vt:lpstr>
      <vt:lpstr>STATE OF ART : FUNCIONES HASH</vt:lpstr>
      <vt:lpstr>STATE OF ART : CIFRADO EN FLUJO</vt:lpstr>
      <vt:lpstr>STATE OF ART : MAC</vt:lpstr>
      <vt:lpstr>LIGHTCIPHER</vt:lpstr>
      <vt:lpstr>LIGHTCIPHER - CIFRADO</vt:lpstr>
      <vt:lpstr>LIGHTCIPHER - DESCIFRADO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CRIPTOGRAFÍA LIGERA APLICADA A IOT</dc:title>
  <dc:creator>José Luis Caro Bozzino</dc:creator>
  <cp:lastModifiedBy>José Luis Caro Bozzino</cp:lastModifiedBy>
  <cp:revision>2</cp:revision>
  <dcterms:created xsi:type="dcterms:W3CDTF">2022-08-03T17:39:40Z</dcterms:created>
  <dcterms:modified xsi:type="dcterms:W3CDTF">2022-08-07T09:59:39Z</dcterms:modified>
</cp:coreProperties>
</file>